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7" r:id="rId21"/>
    <p:sldId id="274" r:id="rId22"/>
    <p:sldId id="275" r:id="rId23"/>
    <p:sldId id="276" r:id="rId24"/>
  </p:sldIdLst>
  <p:sldSz cx="9144000" cy="5143500" type="screen16x9"/>
  <p:notesSz cx="6858000" cy="9144000"/>
  <p:embeddedFontLst>
    <p:embeddedFont>
      <p:font typeface="Cambria Math" panose="02040503050406030204" pitchFamily="18" charset="0"/>
      <p:regular r:id="rId26"/>
    </p:embeddedFont>
    <p:embeddedFont>
      <p:font typeface="Maven Pro" panose="020B0604020202020204" charset="0"/>
      <p:regular r:id="rId27"/>
      <p:bold r:id="rId28"/>
    </p:embeddedFont>
    <p:embeddedFont>
      <p:font typeface="Nuni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92AA4B-B3C2-4692-B6C5-0F8D2B408185}">
  <a:tblStyle styleId="{FF92AA4B-B3C2-4692-B6C5-0F8D2B4081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ee79941e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ee79941e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ee79941e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ee79941e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ee79941e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ee79941e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ee79941e7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ee79941e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ee79941e7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ee79941e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db33b50d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db33b50d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eea06d2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eea06d2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eea06d2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eea06d2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eea06d2e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eea06d2e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eea06d2e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eea06d2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12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edcb9b50f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edcb9b50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eea06d2e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eea06d2e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eea06d2e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eea06d2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eea06d2e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eea06d2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1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ee79941e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ee79941e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ee79941e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ee79941e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ee79941e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ee79941e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ee79941e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ee79941e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ee79941e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ee79941e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ee79941e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ee79941e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ee79941e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ee79941e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Verified Timestamping</a:t>
            </a:r>
            <a:endParaRPr/>
          </a:p>
        </p:txBody>
      </p:sp>
      <p:sp>
        <p:nvSpPr>
          <p:cNvPr id="278" name="Google Shape;278;p13"/>
          <p:cNvSpPr txBox="1">
            <a:spLocks noGrp="1"/>
          </p:cNvSpPr>
          <p:nvPr>
            <p:ph type="subTitle" idx="1"/>
          </p:nvPr>
        </p:nvSpPr>
        <p:spPr>
          <a:xfrm>
            <a:off x="824000" y="3242550"/>
            <a:ext cx="4255500" cy="13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Security Division</a:t>
            </a:r>
            <a:endParaRPr/>
          </a:p>
          <a:p>
            <a:pPr marL="0" lvl="0" indent="0" algn="l" rtl="0">
              <a:spcBef>
                <a:spcPts val="0"/>
              </a:spcBef>
              <a:spcAft>
                <a:spcPts val="0"/>
              </a:spcAft>
              <a:buNone/>
            </a:pPr>
            <a:r>
              <a:rPr lang="en"/>
              <a:t>Secure Systems and Applications Group</a:t>
            </a:r>
            <a:endParaRPr/>
          </a:p>
          <a:p>
            <a:pPr marL="0" lvl="0" indent="0" algn="l" rtl="0">
              <a:spcBef>
                <a:spcPts val="0"/>
              </a:spcBef>
              <a:spcAft>
                <a:spcPts val="0"/>
              </a:spcAft>
              <a:buNone/>
            </a:pPr>
            <a:endParaRPr/>
          </a:p>
          <a:p>
            <a:pPr marL="0" lvl="0" indent="0" algn="l" rtl="0">
              <a:spcBef>
                <a:spcPts val="0"/>
              </a:spcBef>
              <a:spcAft>
                <a:spcPts val="0"/>
              </a:spcAft>
              <a:buNone/>
            </a:pPr>
            <a:r>
              <a:rPr lang="en"/>
              <a:t>By Temur Saidkhodjaev</a:t>
            </a:r>
            <a:endParaRPr/>
          </a:p>
          <a:p>
            <a:pPr marL="0" lvl="0" indent="0" algn="l" rtl="0">
              <a:spcBef>
                <a:spcPts val="0"/>
              </a:spcBef>
              <a:spcAft>
                <a:spcPts val="0"/>
              </a:spcAft>
              <a:buNone/>
            </a:pPr>
            <a:r>
              <a:rPr lang="en"/>
              <a:t>Mentors: Jeff Voas, Rick Kuhn</a:t>
            </a:r>
            <a:endParaRPr/>
          </a:p>
        </p:txBody>
      </p:sp>
      <p:pic>
        <p:nvPicPr>
          <p:cNvPr id="279" name="Google Shape;279;p13"/>
          <p:cNvPicPr preferRelativeResize="0"/>
          <p:nvPr/>
        </p:nvPicPr>
        <p:blipFill>
          <a:blip r:embed="rId3">
            <a:alphaModFix/>
          </a:blip>
          <a:stretch>
            <a:fillRect/>
          </a:stretch>
        </p:blipFill>
        <p:spPr>
          <a:xfrm>
            <a:off x="81650" y="53350"/>
            <a:ext cx="2246026" cy="295325"/>
          </a:xfrm>
          <a:prstGeom prst="rect">
            <a:avLst/>
          </a:prstGeom>
          <a:noFill/>
          <a:ln>
            <a:noFill/>
          </a:ln>
        </p:spPr>
      </p:pic>
      <p:pic>
        <p:nvPicPr>
          <p:cNvPr id="280" name="Google Shape;280;p13"/>
          <p:cNvPicPr preferRelativeResize="0"/>
          <p:nvPr/>
        </p:nvPicPr>
        <p:blipFill>
          <a:blip r:embed="rId4">
            <a:alphaModFix/>
          </a:blip>
          <a:stretch>
            <a:fillRect/>
          </a:stretch>
        </p:blipFill>
        <p:spPr>
          <a:xfrm>
            <a:off x="8359350" y="53350"/>
            <a:ext cx="669809" cy="295325"/>
          </a:xfrm>
          <a:prstGeom prst="rect">
            <a:avLst/>
          </a:prstGeom>
          <a:noFill/>
          <a:ln>
            <a:noFill/>
          </a:ln>
          <a:effectLst>
            <a:outerShdw dist="9525" algn="bl" rotWithShape="0">
              <a:srgbClr val="FFFFFF"/>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TsA?</a:t>
            </a:r>
            <a:endParaRPr/>
          </a:p>
        </p:txBody>
      </p:sp>
      <p:sp>
        <p:nvSpPr>
          <p:cNvPr id="332" name="Google Shape;332;p2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3" name="Google Shape;333;p21"/>
          <p:cNvPicPr preferRelativeResize="0"/>
          <p:nvPr/>
        </p:nvPicPr>
        <p:blipFill>
          <a:blip r:embed="rId3">
            <a:alphaModFix/>
          </a:blip>
          <a:stretch>
            <a:fillRect/>
          </a:stretch>
        </p:blipFill>
        <p:spPr>
          <a:xfrm>
            <a:off x="633400" y="1440513"/>
            <a:ext cx="7877175" cy="340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Chainpoint</a:t>
            </a:r>
            <a:endParaRPr/>
          </a:p>
        </p:txBody>
      </p:sp>
      <p:pic>
        <p:nvPicPr>
          <p:cNvPr id="339" name="Google Shape;339;p22"/>
          <p:cNvPicPr preferRelativeResize="0"/>
          <p:nvPr/>
        </p:nvPicPr>
        <p:blipFill>
          <a:blip r:embed="rId3">
            <a:alphaModFix/>
          </a:blip>
          <a:stretch>
            <a:fillRect/>
          </a:stretch>
        </p:blipFill>
        <p:spPr>
          <a:xfrm>
            <a:off x="1414407" y="1516533"/>
            <a:ext cx="1251020" cy="1245389"/>
          </a:xfrm>
          <a:prstGeom prst="rect">
            <a:avLst/>
          </a:prstGeom>
          <a:noFill/>
          <a:ln>
            <a:noFill/>
          </a:ln>
        </p:spPr>
      </p:pic>
      <p:pic>
        <p:nvPicPr>
          <p:cNvPr id="340" name="Google Shape;340;p22"/>
          <p:cNvPicPr preferRelativeResize="0"/>
          <p:nvPr/>
        </p:nvPicPr>
        <p:blipFill>
          <a:blip r:embed="rId4">
            <a:alphaModFix/>
          </a:blip>
          <a:stretch>
            <a:fillRect/>
          </a:stretch>
        </p:blipFill>
        <p:spPr>
          <a:xfrm>
            <a:off x="2948992" y="1905414"/>
            <a:ext cx="468664" cy="471319"/>
          </a:xfrm>
          <a:prstGeom prst="rect">
            <a:avLst/>
          </a:prstGeom>
          <a:noFill/>
          <a:ln>
            <a:noFill/>
          </a:ln>
        </p:spPr>
      </p:pic>
      <p:pic>
        <p:nvPicPr>
          <p:cNvPr id="341" name="Google Shape;341;p22"/>
          <p:cNvPicPr preferRelativeResize="0"/>
          <p:nvPr/>
        </p:nvPicPr>
        <p:blipFill>
          <a:blip r:embed="rId5">
            <a:alphaModFix/>
          </a:blip>
          <a:stretch>
            <a:fillRect/>
          </a:stretch>
        </p:blipFill>
        <p:spPr>
          <a:xfrm>
            <a:off x="3701354" y="1445989"/>
            <a:ext cx="1017168" cy="1315608"/>
          </a:xfrm>
          <a:prstGeom prst="rect">
            <a:avLst/>
          </a:prstGeom>
          <a:noFill/>
          <a:ln>
            <a:noFill/>
          </a:ln>
        </p:spPr>
      </p:pic>
      <p:pic>
        <p:nvPicPr>
          <p:cNvPr id="342" name="Google Shape;342;p22"/>
          <p:cNvPicPr preferRelativeResize="0"/>
          <p:nvPr/>
        </p:nvPicPr>
        <p:blipFill rotWithShape="1">
          <a:blip r:embed="rId6">
            <a:alphaModFix/>
          </a:blip>
          <a:srcRect l="19559" t="27380" r="19565" b="45251"/>
          <a:stretch/>
        </p:blipFill>
        <p:spPr>
          <a:xfrm>
            <a:off x="5875104" y="1706047"/>
            <a:ext cx="1854489" cy="893758"/>
          </a:xfrm>
          <a:prstGeom prst="rect">
            <a:avLst/>
          </a:prstGeom>
          <a:noFill/>
          <a:ln>
            <a:noFill/>
          </a:ln>
        </p:spPr>
      </p:pic>
      <p:pic>
        <p:nvPicPr>
          <p:cNvPr id="343" name="Google Shape;343;p22"/>
          <p:cNvPicPr preferRelativeResize="0"/>
          <p:nvPr/>
        </p:nvPicPr>
        <p:blipFill>
          <a:blip r:embed="rId4">
            <a:alphaModFix/>
          </a:blip>
          <a:stretch>
            <a:fillRect/>
          </a:stretch>
        </p:blipFill>
        <p:spPr>
          <a:xfrm>
            <a:off x="5214258" y="1905414"/>
            <a:ext cx="468664" cy="471319"/>
          </a:xfrm>
          <a:prstGeom prst="rect">
            <a:avLst/>
          </a:prstGeom>
          <a:noFill/>
          <a:ln>
            <a:noFill/>
          </a:ln>
        </p:spPr>
      </p:pic>
      <p:sp>
        <p:nvSpPr>
          <p:cNvPr id="344" name="Google Shape;344;p22"/>
          <p:cNvSpPr txBox="1">
            <a:spLocks noGrp="1"/>
          </p:cNvSpPr>
          <p:nvPr>
            <p:ph type="body" idx="1"/>
          </p:nvPr>
        </p:nvSpPr>
        <p:spPr>
          <a:xfrm>
            <a:off x="698285" y="2878811"/>
            <a:ext cx="2762400" cy="38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t>Chainpoint.org</a:t>
            </a:r>
            <a:endParaRPr sz="1800" dirty="0"/>
          </a:p>
        </p:txBody>
      </p:sp>
      <p:sp>
        <p:nvSpPr>
          <p:cNvPr id="345" name="Google Shape;345;p22"/>
          <p:cNvSpPr txBox="1">
            <a:spLocks noGrp="1"/>
          </p:cNvSpPr>
          <p:nvPr>
            <p:ph type="body" idx="1"/>
          </p:nvPr>
        </p:nvSpPr>
        <p:spPr>
          <a:xfrm>
            <a:off x="3190800" y="2878811"/>
            <a:ext cx="2762400" cy="38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t>NIST Randomness Beacon</a:t>
            </a:r>
            <a:endParaRPr sz="1800" dirty="0"/>
          </a:p>
        </p:txBody>
      </p:sp>
      <p:sp>
        <p:nvSpPr>
          <p:cNvPr id="346" name="Google Shape;346;p22"/>
          <p:cNvSpPr txBox="1">
            <a:spLocks noGrp="1"/>
          </p:cNvSpPr>
          <p:nvPr>
            <p:ph type="body" idx="1"/>
          </p:nvPr>
        </p:nvSpPr>
        <p:spPr>
          <a:xfrm>
            <a:off x="5448590" y="2878811"/>
            <a:ext cx="2762400" cy="38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t>Blockchain</a:t>
            </a:r>
            <a:endParaRPr sz="18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CACE470-3782-4CE0-A710-D5447173E88A}"/>
                  </a:ext>
                </a:extLst>
              </p:cNvPr>
              <p:cNvSpPr txBox="1"/>
              <p:nvPr/>
            </p:nvSpPr>
            <p:spPr>
              <a:xfrm>
                <a:off x="632012" y="4042533"/>
                <a:ext cx="78799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𝐶h𝑎𝑖𝑛𝑝𝑜𝑖𝑛𝑡</m:t>
                      </m:r>
                      <m:r>
                        <a:rPr lang="en-US" sz="1800" b="0" i="1" smtClean="0">
                          <a:latin typeface="Cambria Math" panose="02040503050406030204" pitchFamily="18" charset="0"/>
                        </a:rPr>
                        <m:t> </m:t>
                      </m:r>
                      <m:r>
                        <a:rPr lang="en-US" sz="1800" b="0" i="1" smtClean="0">
                          <a:latin typeface="Cambria Math" panose="02040503050406030204" pitchFamily="18" charset="0"/>
                        </a:rPr>
                        <m:t>𝑃𝑟𝑜𝑜𝑓</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𝑇𝑖𝑚𝑒𝑠𝑡𝑎𝑚𝑝</m:t>
                          </m:r>
                          <m:r>
                            <a:rPr lang="en-US" sz="1800" b="0" i="1" smtClean="0">
                              <a:latin typeface="Cambria Math" panose="02040503050406030204" pitchFamily="18" charset="0"/>
                            </a:rPr>
                            <m:t>+</m:t>
                          </m:r>
                          <m:r>
                            <a:rPr lang="en-US" sz="1800" b="0" i="1" smtClean="0">
                              <a:latin typeface="Cambria Math" panose="02040503050406030204" pitchFamily="18" charset="0"/>
                            </a:rPr>
                            <m:t>h𝑎𝑠h</m:t>
                          </m:r>
                          <m:r>
                            <a:rPr lang="en-US" sz="1800" b="0" i="1" smtClean="0">
                              <a:latin typeface="Cambria Math" panose="02040503050406030204" pitchFamily="18" charset="0"/>
                            </a:rPr>
                            <m:t>(</m:t>
                          </m:r>
                          <m:r>
                            <a:rPr lang="en-US" sz="1800" b="0" i="1" smtClean="0">
                              <a:latin typeface="Cambria Math" panose="02040503050406030204" pitchFamily="18" charset="0"/>
                            </a:rPr>
                            <m:t>𝑝𝑢𝑟𝑒𝑙𝑦</m:t>
                          </m:r>
                          <m:r>
                            <a:rPr lang="en-US" sz="1800" b="0" i="1" smtClean="0">
                              <a:latin typeface="Cambria Math" panose="02040503050406030204" pitchFamily="18" charset="0"/>
                            </a:rPr>
                            <m:t> </m:t>
                          </m:r>
                          <m:r>
                            <a:rPr lang="en-US" sz="1800" b="0" i="1" smtClean="0">
                              <a:latin typeface="Cambria Math" panose="02040503050406030204" pitchFamily="18" charset="0"/>
                            </a:rPr>
                            <m:t>𝑟𝑎𝑛𝑑𝑜𝑚</m:t>
                          </m:r>
                          <m:r>
                            <a:rPr lang="en-US" sz="1800" b="0" i="1" smtClean="0">
                              <a:latin typeface="Cambria Math" panose="02040503050406030204" pitchFamily="18" charset="0"/>
                            </a:rPr>
                            <m:t> </m:t>
                          </m:r>
                          <m:r>
                            <a:rPr lang="en-US" sz="1800" b="0" i="1" smtClean="0">
                              <a:latin typeface="Cambria Math" panose="02040503050406030204" pitchFamily="18" charset="0"/>
                            </a:rPr>
                            <m:t>𝑏𝑖𝑡𝑠</m:t>
                          </m:r>
                          <m:r>
                            <a:rPr lang="en-US" sz="1800" b="0" i="1" smtClean="0">
                              <a:latin typeface="Cambria Math" panose="02040503050406030204" pitchFamily="18" charset="0"/>
                            </a:rPr>
                            <m:t>)</m:t>
                          </m:r>
                        </m:e>
                      </m:d>
                      <m:r>
                        <a:rPr lang="en-US" sz="1800" b="0" i="1" smtClean="0">
                          <a:latin typeface="Cambria Math" panose="02040503050406030204" pitchFamily="18" charset="0"/>
                        </a:rPr>
                        <m:t>→</m:t>
                      </m:r>
                      <m:r>
                        <a:rPr lang="en-US" sz="1800" b="0" i="1" smtClean="0">
                          <a:latin typeface="Cambria Math" panose="02040503050406030204" pitchFamily="18" charset="0"/>
                        </a:rPr>
                        <m:t>𝐵𝑙𝑜𝑐𝑘𝑐h𝑎𝑖𝑛</m:t>
                      </m:r>
                    </m:oMath>
                  </m:oMathPara>
                </a14:m>
                <a:endParaRPr lang="en-US" sz="1800" dirty="0"/>
              </a:p>
            </p:txBody>
          </p:sp>
        </mc:Choice>
        <mc:Fallback xmlns="">
          <p:sp>
            <p:nvSpPr>
              <p:cNvPr id="3" name="TextBox 2">
                <a:extLst>
                  <a:ext uri="{FF2B5EF4-FFF2-40B4-BE49-F238E27FC236}">
                    <a16:creationId xmlns:a16="http://schemas.microsoft.com/office/drawing/2014/main" id="{5CACE470-3782-4CE0-A710-D5447173E88A}"/>
                  </a:ext>
                </a:extLst>
              </p:cNvPr>
              <p:cNvSpPr txBox="1">
                <a:spLocks noRot="1" noChangeAspect="1" noMove="1" noResize="1" noEditPoints="1" noAdjustHandles="1" noChangeArrowheads="1" noChangeShapeType="1" noTextEdit="1"/>
              </p:cNvSpPr>
              <p:nvPr/>
            </p:nvSpPr>
            <p:spPr>
              <a:xfrm>
                <a:off x="632012" y="4042533"/>
                <a:ext cx="7879976" cy="276999"/>
              </a:xfrm>
              <a:prstGeom prst="rect">
                <a:avLst/>
              </a:prstGeom>
              <a:blipFill>
                <a:blip r:embed="rId7"/>
                <a:stretch>
                  <a:fillRect l="-1161" r="-929" b="-34783"/>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Atomic Clock Aggregation</a:t>
            </a:r>
            <a:endParaRPr/>
          </a:p>
        </p:txBody>
      </p:sp>
      <p:pic>
        <p:nvPicPr>
          <p:cNvPr id="352" name="Google Shape;352;p23"/>
          <p:cNvPicPr preferRelativeResize="0"/>
          <p:nvPr/>
        </p:nvPicPr>
        <p:blipFill>
          <a:blip r:embed="rId3">
            <a:alphaModFix/>
          </a:blip>
          <a:stretch>
            <a:fillRect/>
          </a:stretch>
        </p:blipFill>
        <p:spPr>
          <a:xfrm>
            <a:off x="1600200" y="1484750"/>
            <a:ext cx="5943600" cy="307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Client-server Timings</a:t>
            </a:r>
            <a:endParaRPr/>
          </a:p>
        </p:txBody>
      </p:sp>
      <p:sp>
        <p:nvSpPr>
          <p:cNvPr id="358" name="Google Shape;358;p24"/>
          <p:cNvSpPr txBox="1">
            <a:spLocks noGrp="1"/>
          </p:cNvSpPr>
          <p:nvPr>
            <p:ph type="body" idx="1"/>
          </p:nvPr>
        </p:nvSpPr>
        <p:spPr>
          <a:xfrm>
            <a:off x="1196525" y="2950406"/>
            <a:ext cx="645900" cy="37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Client</a:t>
            </a:r>
            <a:endParaRPr/>
          </a:p>
        </p:txBody>
      </p:sp>
      <p:pic>
        <p:nvPicPr>
          <p:cNvPr id="359" name="Google Shape;359;p24"/>
          <p:cNvPicPr preferRelativeResize="0"/>
          <p:nvPr/>
        </p:nvPicPr>
        <p:blipFill>
          <a:blip r:embed="rId3">
            <a:alphaModFix/>
          </a:blip>
          <a:stretch>
            <a:fillRect/>
          </a:stretch>
        </p:blipFill>
        <p:spPr>
          <a:xfrm>
            <a:off x="1842425" y="2665225"/>
            <a:ext cx="1581150" cy="942975"/>
          </a:xfrm>
          <a:prstGeom prst="rect">
            <a:avLst/>
          </a:prstGeom>
          <a:noFill/>
          <a:ln>
            <a:noFill/>
          </a:ln>
        </p:spPr>
      </p:pic>
      <p:sp>
        <p:nvSpPr>
          <p:cNvPr id="360" name="Google Shape;360;p24"/>
          <p:cNvSpPr txBox="1">
            <a:spLocks noGrp="1"/>
          </p:cNvSpPr>
          <p:nvPr>
            <p:ph type="body" idx="1"/>
          </p:nvPr>
        </p:nvSpPr>
        <p:spPr>
          <a:xfrm>
            <a:off x="3423575" y="2933763"/>
            <a:ext cx="721200" cy="40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Server</a:t>
            </a:r>
            <a:endParaRPr/>
          </a:p>
        </p:txBody>
      </p:sp>
      <p:pic>
        <p:nvPicPr>
          <p:cNvPr id="361" name="Google Shape;361;p24"/>
          <p:cNvPicPr preferRelativeResize="0"/>
          <p:nvPr/>
        </p:nvPicPr>
        <p:blipFill>
          <a:blip r:embed="rId4">
            <a:alphaModFix/>
          </a:blip>
          <a:stretch>
            <a:fillRect/>
          </a:stretch>
        </p:blipFill>
        <p:spPr>
          <a:xfrm>
            <a:off x="5177200" y="2831925"/>
            <a:ext cx="2124075" cy="609600"/>
          </a:xfrm>
          <a:prstGeom prst="rect">
            <a:avLst/>
          </a:prstGeom>
          <a:noFill/>
          <a:ln>
            <a:noFill/>
          </a:ln>
        </p:spPr>
      </p:pic>
      <p:sp>
        <p:nvSpPr>
          <p:cNvPr id="362" name="Google Shape;362;p24"/>
          <p:cNvSpPr txBox="1">
            <a:spLocks noGrp="1"/>
          </p:cNvSpPr>
          <p:nvPr>
            <p:ph type="body" idx="1"/>
          </p:nvPr>
        </p:nvSpPr>
        <p:spPr>
          <a:xfrm>
            <a:off x="2497450" y="3793150"/>
            <a:ext cx="3749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Local time offset calculation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5"/>
          <p:cNvSpPr txBox="1">
            <a:spLocks noGrp="1"/>
          </p:cNvSpPr>
          <p:nvPr>
            <p:ph type="body" idx="1"/>
          </p:nvPr>
        </p:nvSpPr>
        <p:spPr>
          <a:xfrm>
            <a:off x="259125" y="3378300"/>
            <a:ext cx="3706500" cy="5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International Bureau of Weights and Measures</a:t>
            </a:r>
            <a:endParaRPr sz="1800"/>
          </a:p>
        </p:txBody>
      </p:sp>
      <p:pic>
        <p:nvPicPr>
          <p:cNvPr id="368" name="Google Shape;368;p25"/>
          <p:cNvPicPr preferRelativeResize="0"/>
          <p:nvPr/>
        </p:nvPicPr>
        <p:blipFill>
          <a:blip r:embed="rId3">
            <a:alphaModFix/>
          </a:blip>
          <a:stretch>
            <a:fillRect/>
          </a:stretch>
        </p:blipFill>
        <p:spPr>
          <a:xfrm>
            <a:off x="874125" y="1952625"/>
            <a:ext cx="2476500" cy="1238250"/>
          </a:xfrm>
          <a:prstGeom prst="rect">
            <a:avLst/>
          </a:prstGeom>
          <a:noFill/>
          <a:ln>
            <a:noFill/>
          </a:ln>
        </p:spPr>
      </p:pic>
      <p:sp>
        <p:nvSpPr>
          <p:cNvPr id="369" name="Google Shape;369;p25"/>
          <p:cNvSpPr txBox="1">
            <a:spLocks noGrp="1"/>
          </p:cNvSpPr>
          <p:nvPr>
            <p:ph type="body" idx="1"/>
          </p:nvPr>
        </p:nvSpPr>
        <p:spPr>
          <a:xfrm>
            <a:off x="4508125" y="2312850"/>
            <a:ext cx="39126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Over 400 atomic clocks around the world are used in calculation of Universal Coordinated Time (UTC)</a:t>
            </a:r>
            <a:endParaRPr sz="1800"/>
          </a:p>
        </p:txBody>
      </p:sp>
      <p:pic>
        <p:nvPicPr>
          <p:cNvPr id="370" name="Google Shape;370;p25"/>
          <p:cNvPicPr preferRelativeResize="0"/>
          <p:nvPr/>
        </p:nvPicPr>
        <p:blipFill>
          <a:blip r:embed="rId4">
            <a:alphaModFix/>
          </a:blip>
          <a:stretch>
            <a:fillRect/>
          </a:stretch>
        </p:blipFill>
        <p:spPr>
          <a:xfrm>
            <a:off x="1229425" y="864775"/>
            <a:ext cx="6961745" cy="2697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Clocks Used</a:t>
            </a:r>
            <a:endParaRPr/>
          </a:p>
        </p:txBody>
      </p:sp>
      <p:pic>
        <p:nvPicPr>
          <p:cNvPr id="376" name="Google Shape;376;p26"/>
          <p:cNvPicPr preferRelativeResize="0"/>
          <p:nvPr/>
        </p:nvPicPr>
        <p:blipFill>
          <a:blip r:embed="rId3">
            <a:alphaModFix/>
          </a:blip>
          <a:stretch>
            <a:fillRect/>
          </a:stretch>
        </p:blipFill>
        <p:spPr>
          <a:xfrm>
            <a:off x="185025" y="1618600"/>
            <a:ext cx="2860425" cy="1906300"/>
          </a:xfrm>
          <a:prstGeom prst="rect">
            <a:avLst/>
          </a:prstGeom>
          <a:noFill/>
          <a:ln>
            <a:noFill/>
          </a:ln>
        </p:spPr>
      </p:pic>
      <p:pic>
        <p:nvPicPr>
          <p:cNvPr id="377" name="Google Shape;377;p26"/>
          <p:cNvPicPr preferRelativeResize="0"/>
          <p:nvPr/>
        </p:nvPicPr>
        <p:blipFill>
          <a:blip r:embed="rId4">
            <a:alphaModFix/>
          </a:blip>
          <a:stretch>
            <a:fillRect/>
          </a:stretch>
        </p:blipFill>
        <p:spPr>
          <a:xfrm>
            <a:off x="3303962" y="1617813"/>
            <a:ext cx="2860426" cy="1907873"/>
          </a:xfrm>
          <a:prstGeom prst="rect">
            <a:avLst/>
          </a:prstGeom>
          <a:noFill/>
          <a:ln>
            <a:noFill/>
          </a:ln>
        </p:spPr>
      </p:pic>
      <p:pic>
        <p:nvPicPr>
          <p:cNvPr id="378" name="Google Shape;378;p26"/>
          <p:cNvPicPr preferRelativeResize="0"/>
          <p:nvPr/>
        </p:nvPicPr>
        <p:blipFill>
          <a:blip r:embed="rId5">
            <a:alphaModFix/>
          </a:blip>
          <a:stretch>
            <a:fillRect/>
          </a:stretch>
        </p:blipFill>
        <p:spPr>
          <a:xfrm>
            <a:off x="6422900" y="1600525"/>
            <a:ext cx="2543792" cy="1907850"/>
          </a:xfrm>
          <a:prstGeom prst="rect">
            <a:avLst/>
          </a:prstGeom>
          <a:noFill/>
          <a:ln>
            <a:noFill/>
          </a:ln>
        </p:spPr>
      </p:pic>
      <p:sp>
        <p:nvSpPr>
          <p:cNvPr id="379" name="Google Shape;379;p26"/>
          <p:cNvSpPr txBox="1">
            <a:spLocks noGrp="1"/>
          </p:cNvSpPr>
          <p:nvPr>
            <p:ph type="body" idx="1"/>
          </p:nvPr>
        </p:nvSpPr>
        <p:spPr>
          <a:xfrm>
            <a:off x="88248" y="3676800"/>
            <a:ext cx="3054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NIST, Gaithersburg, USA</a:t>
            </a:r>
            <a:endParaRPr sz="1800"/>
          </a:p>
        </p:txBody>
      </p:sp>
      <p:sp>
        <p:nvSpPr>
          <p:cNvPr id="380" name="Google Shape;380;p26"/>
          <p:cNvSpPr txBox="1">
            <a:spLocks noGrp="1"/>
          </p:cNvSpPr>
          <p:nvPr>
            <p:ph type="body" idx="1"/>
          </p:nvPr>
        </p:nvSpPr>
        <p:spPr>
          <a:xfrm>
            <a:off x="3292060" y="3676800"/>
            <a:ext cx="3054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US Naval Observatory, Washington, DC, USA</a:t>
            </a:r>
            <a:endParaRPr sz="1800"/>
          </a:p>
        </p:txBody>
      </p:sp>
      <p:sp>
        <p:nvSpPr>
          <p:cNvPr id="381" name="Google Shape;381;p26"/>
          <p:cNvSpPr txBox="1">
            <a:spLocks noGrp="1"/>
          </p:cNvSpPr>
          <p:nvPr>
            <p:ph type="body" idx="1"/>
          </p:nvPr>
        </p:nvSpPr>
        <p:spPr>
          <a:xfrm>
            <a:off x="6167810" y="3676800"/>
            <a:ext cx="30540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National Research Council, Ottawa, Canada</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Description</a:t>
            </a:r>
            <a:endParaRPr/>
          </a:p>
        </p:txBody>
      </p:sp>
      <p:sp>
        <p:nvSpPr>
          <p:cNvPr id="387" name="Google Shape;387;p27"/>
          <p:cNvSpPr txBox="1">
            <a:spLocks noGrp="1"/>
          </p:cNvSpPr>
          <p:nvPr>
            <p:ph type="body" idx="1"/>
          </p:nvPr>
        </p:nvSpPr>
        <p:spPr>
          <a:xfrm>
            <a:off x="5578200" y="2078975"/>
            <a:ext cx="3565800" cy="16818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sz="1800"/>
              <a:t>Public NTP servers available</a:t>
            </a:r>
            <a:endParaRPr sz="1800"/>
          </a:p>
          <a:p>
            <a:pPr marL="457200" lvl="0" indent="-342900" algn="l" rtl="0">
              <a:lnSpc>
                <a:spcPct val="200000"/>
              </a:lnSpc>
              <a:spcBef>
                <a:spcPts val="0"/>
              </a:spcBef>
              <a:spcAft>
                <a:spcPts val="0"/>
              </a:spcAft>
              <a:buSzPts val="1800"/>
              <a:buChar char="●"/>
            </a:pPr>
            <a:r>
              <a:rPr lang="en" sz="1800"/>
              <a:t>Code in Java</a:t>
            </a:r>
            <a:endParaRPr sz="1800"/>
          </a:p>
          <a:p>
            <a:pPr marL="457200" lvl="0" indent="-342900" algn="l" rtl="0">
              <a:lnSpc>
                <a:spcPct val="200000"/>
              </a:lnSpc>
              <a:spcBef>
                <a:spcPts val="0"/>
              </a:spcBef>
              <a:spcAft>
                <a:spcPts val="0"/>
              </a:spcAft>
              <a:buSzPts val="1800"/>
              <a:buChar char="●"/>
            </a:pPr>
            <a:r>
              <a:rPr lang="en" sz="1800"/>
              <a:t>Update every 10 seconds</a:t>
            </a:r>
            <a:endParaRPr sz="1800"/>
          </a:p>
        </p:txBody>
      </p:sp>
      <p:pic>
        <p:nvPicPr>
          <p:cNvPr id="388" name="Google Shape;388;p27"/>
          <p:cNvPicPr preferRelativeResize="0"/>
          <p:nvPr/>
        </p:nvPicPr>
        <p:blipFill>
          <a:blip r:embed="rId3">
            <a:alphaModFix/>
          </a:blip>
          <a:stretch>
            <a:fillRect/>
          </a:stretch>
        </p:blipFill>
        <p:spPr>
          <a:xfrm>
            <a:off x="223150" y="1795975"/>
            <a:ext cx="5252876" cy="2478450"/>
          </a:xfrm>
          <a:prstGeom prst="rect">
            <a:avLst/>
          </a:prstGeom>
          <a:noFill/>
          <a:ln>
            <a:noFill/>
          </a:ln>
          <a:effectLst>
            <a:outerShdw blurRad="57150" dist="19050" dir="5400000" algn="bl" rotWithShape="0">
              <a:srgbClr val="000000">
                <a:alpha val="50000"/>
              </a:srgbClr>
            </a:outerShdw>
            <a:reflection endPos="3000" fadeDir="5400012"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2" name="Demonstration">
            <a:hlinkClick r:id="" action="ppaction://media"/>
            <a:extLst>
              <a:ext uri="{FF2B5EF4-FFF2-40B4-BE49-F238E27FC236}">
                <a16:creationId xmlns:a16="http://schemas.microsoft.com/office/drawing/2014/main" id="{14FB01CC-3F70-4795-A976-5FFFB64A42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4924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to Blockchain (</a:t>
            </a:r>
            <a:r>
              <a:rPr lang="en-US" dirty="0"/>
              <a:t>Before)</a:t>
            </a:r>
            <a:endParaRPr dirty="0"/>
          </a:p>
        </p:txBody>
      </p:sp>
      <p:pic>
        <p:nvPicPr>
          <p:cNvPr id="398" name="Google Shape;398;p29"/>
          <p:cNvPicPr preferRelativeResize="0"/>
          <p:nvPr/>
        </p:nvPicPr>
        <p:blipFill>
          <a:blip r:embed="rId3">
            <a:alphaModFix/>
          </a:blip>
          <a:stretch>
            <a:fillRect/>
          </a:stretch>
        </p:blipFill>
        <p:spPr>
          <a:xfrm>
            <a:off x="1241446" y="1734853"/>
            <a:ext cx="4149104" cy="2389178"/>
          </a:xfrm>
          <a:prstGeom prst="rect">
            <a:avLst/>
          </a:prstGeom>
          <a:noFill/>
          <a:ln>
            <a:noFill/>
          </a:ln>
        </p:spPr>
      </p:pic>
      <p:sp>
        <p:nvSpPr>
          <p:cNvPr id="6" name="Google Shape;399;p29">
            <a:extLst>
              <a:ext uri="{FF2B5EF4-FFF2-40B4-BE49-F238E27FC236}">
                <a16:creationId xmlns:a16="http://schemas.microsoft.com/office/drawing/2014/main" id="{FDC8F7C6-D143-4304-A367-87870C02DE8D}"/>
              </a:ext>
            </a:extLst>
          </p:cNvPr>
          <p:cNvSpPr txBox="1">
            <a:spLocks/>
          </p:cNvSpPr>
          <p:nvPr/>
        </p:nvSpPr>
        <p:spPr>
          <a:xfrm>
            <a:off x="5585329" y="2105042"/>
            <a:ext cx="3558671" cy="8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285750" indent="-285750">
              <a:spcAft>
                <a:spcPts val="1600"/>
              </a:spcAft>
            </a:pPr>
            <a:r>
              <a:rPr lang="en-US" sz="1800" dirty="0"/>
              <a:t>The winner goes in</a:t>
            </a:r>
          </a:p>
          <a:p>
            <a:pPr marL="285750" indent="-285750">
              <a:spcAft>
                <a:spcPts val="1600"/>
              </a:spcAft>
            </a:pPr>
            <a:r>
              <a:rPr lang="en-US" sz="1800" dirty="0"/>
              <a:t>Others have to recalculate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to Blockchain (</a:t>
            </a:r>
            <a:r>
              <a:rPr lang="en-US" dirty="0"/>
              <a:t>After)</a:t>
            </a:r>
            <a:endParaRPr dirty="0"/>
          </a:p>
        </p:txBody>
      </p:sp>
      <p:pic>
        <p:nvPicPr>
          <p:cNvPr id="3" name="Picture 2">
            <a:extLst>
              <a:ext uri="{FF2B5EF4-FFF2-40B4-BE49-F238E27FC236}">
                <a16:creationId xmlns:a16="http://schemas.microsoft.com/office/drawing/2014/main" id="{4556D6DC-D6F0-4CC6-8753-7A6EC6BBDBB1}"/>
              </a:ext>
            </a:extLst>
          </p:cNvPr>
          <p:cNvPicPr>
            <a:picLocks noChangeAspect="1"/>
          </p:cNvPicPr>
          <p:nvPr/>
        </p:nvPicPr>
        <p:blipFill>
          <a:blip r:embed="rId3"/>
          <a:stretch>
            <a:fillRect/>
          </a:stretch>
        </p:blipFill>
        <p:spPr>
          <a:xfrm>
            <a:off x="634885" y="1369184"/>
            <a:ext cx="4546914" cy="3175741"/>
          </a:xfrm>
          <a:prstGeom prst="rect">
            <a:avLst/>
          </a:prstGeom>
        </p:spPr>
      </p:pic>
      <p:sp>
        <p:nvSpPr>
          <p:cNvPr id="9" name="Google Shape;399;p29">
            <a:extLst>
              <a:ext uri="{FF2B5EF4-FFF2-40B4-BE49-F238E27FC236}">
                <a16:creationId xmlns:a16="http://schemas.microsoft.com/office/drawing/2014/main" id="{E48969FB-DF0A-4654-BE17-B63AD514D0FA}"/>
              </a:ext>
            </a:extLst>
          </p:cNvPr>
          <p:cNvSpPr txBox="1">
            <a:spLocks/>
          </p:cNvSpPr>
          <p:nvPr/>
        </p:nvSpPr>
        <p:spPr>
          <a:xfrm>
            <a:off x="5181799" y="1956284"/>
            <a:ext cx="3874795" cy="1903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285750" indent="-285750">
              <a:spcAft>
                <a:spcPts val="1600"/>
              </a:spcAft>
            </a:pPr>
            <a:r>
              <a:rPr lang="en-US" sz="1800" dirty="0"/>
              <a:t>Each client is assigned a Queue #</a:t>
            </a:r>
          </a:p>
          <a:p>
            <a:pPr marL="285750" indent="-285750">
              <a:spcAft>
                <a:spcPts val="1600"/>
              </a:spcAft>
            </a:pPr>
            <a:r>
              <a:rPr lang="en-US" sz="1800" dirty="0"/>
              <a:t>First in the queue gets some time to finish the calculation</a:t>
            </a:r>
          </a:p>
          <a:p>
            <a:pPr marL="285750" indent="-285750">
              <a:spcAft>
                <a:spcPts val="1600"/>
              </a:spcAft>
            </a:pPr>
            <a:r>
              <a:rPr lang="en-US" sz="1800" dirty="0"/>
              <a:t>Others don’t waste resources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228-7D40-465C-B992-8B8F84AD3EBA}"/>
              </a:ext>
            </a:extLst>
          </p:cNvPr>
          <p:cNvSpPr>
            <a:spLocks noGrp="1"/>
          </p:cNvSpPr>
          <p:nvPr>
            <p:ph type="title"/>
          </p:nvPr>
        </p:nvSpPr>
        <p:spPr/>
        <p:txBody>
          <a:bodyPr/>
          <a:lstStyle/>
          <a:p>
            <a:r>
              <a:rPr lang="en-US" dirty="0"/>
              <a:t>Disclaimer</a:t>
            </a:r>
          </a:p>
        </p:txBody>
      </p:sp>
      <p:sp>
        <p:nvSpPr>
          <p:cNvPr id="3" name="Text Placeholder 2">
            <a:extLst>
              <a:ext uri="{FF2B5EF4-FFF2-40B4-BE49-F238E27FC236}">
                <a16:creationId xmlns:a16="http://schemas.microsoft.com/office/drawing/2014/main" id="{9273F39C-8E67-4A3E-B058-5D8E94811E6D}"/>
              </a:ext>
            </a:extLst>
          </p:cNvPr>
          <p:cNvSpPr>
            <a:spLocks noGrp="1"/>
          </p:cNvSpPr>
          <p:nvPr>
            <p:ph type="body" idx="1"/>
          </p:nvPr>
        </p:nvSpPr>
        <p:spPr/>
        <p:txBody>
          <a:bodyPr/>
          <a:lstStyle/>
          <a:p>
            <a:pPr marL="146050" indent="0">
              <a:buNone/>
            </a:pPr>
            <a:r>
              <a:rPr lang="en-US" sz="1800" dirty="0"/>
              <a:t>Certain organizations and services are identified in this paper in order to specify the experimental procedure adequately. Such identification is not intended to imply recommendation or endorsement by the National Institute of Standards and Technology, nor is it intended to imply that the services identified are necessarily the best available for the purpose.</a:t>
            </a:r>
          </a:p>
        </p:txBody>
      </p:sp>
    </p:spTree>
    <p:extLst>
      <p:ext uri="{BB962C8B-B14F-4D97-AF65-F5344CB8AC3E}">
        <p14:creationId xmlns:p14="http://schemas.microsoft.com/office/powerpoint/2010/main" val="4206687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Acknowledgements</a:t>
            </a:r>
            <a:endParaRPr dirty="0"/>
          </a:p>
        </p:txBody>
      </p:sp>
      <p:sp>
        <p:nvSpPr>
          <p:cNvPr id="417" name="Google Shape;417;p3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a:t>NIST SURF Program Directors</a:t>
            </a:r>
          </a:p>
          <a:p>
            <a:pPr marL="285750" indent="-285750">
              <a:spcAft>
                <a:spcPts val="1600"/>
              </a:spcAft>
            </a:pPr>
            <a:r>
              <a:rPr lang="en-US" sz="1800" dirty="0"/>
              <a:t>Brandi Toliver</a:t>
            </a:r>
          </a:p>
          <a:p>
            <a:pPr marL="285750" indent="-285750">
              <a:spcAft>
                <a:spcPts val="1600"/>
              </a:spcAft>
            </a:pPr>
            <a:r>
              <a:rPr lang="en-US" sz="1800" dirty="0"/>
              <a:t>My mentors Jeff </a:t>
            </a:r>
            <a:r>
              <a:rPr lang="en-US" sz="1800" dirty="0" err="1"/>
              <a:t>Voas</a:t>
            </a:r>
            <a:r>
              <a:rPr lang="en-US" sz="1800" dirty="0"/>
              <a:t> and Rick Kuhn</a:t>
            </a:r>
          </a:p>
          <a:p>
            <a:pPr marL="285750" indent="-285750">
              <a:spcAft>
                <a:spcPts val="1600"/>
              </a:spcAft>
            </a:pPr>
            <a:r>
              <a:rPr lang="en-US" sz="1800" dirty="0"/>
              <a:t>Fellow </a:t>
            </a:r>
            <a:r>
              <a:rPr lang="en-US" sz="1800" dirty="0" err="1"/>
              <a:t>SURFers</a:t>
            </a:r>
            <a:r>
              <a:rPr lang="en-US" sz="1800" dirty="0"/>
              <a:t>!</a:t>
            </a:r>
            <a:endParaRPr sz="1800" dirty="0"/>
          </a:p>
        </p:txBody>
      </p:sp>
    </p:spTree>
    <p:extLst>
      <p:ext uri="{BB962C8B-B14F-4D97-AF65-F5344CB8AC3E}">
        <p14:creationId xmlns:p14="http://schemas.microsoft.com/office/powerpoint/2010/main" val="3519236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1"/>
          <p:cNvSpPr txBox="1">
            <a:spLocks noGrp="1"/>
          </p:cNvSpPr>
          <p:nvPr>
            <p:ph type="title"/>
          </p:nvPr>
        </p:nvSpPr>
        <p:spPr>
          <a:xfrm>
            <a:off x="1152075" y="2072100"/>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 you!</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Bibliography</a:t>
            </a:r>
            <a:endParaRPr dirty="0"/>
          </a:p>
        </p:txBody>
      </p:sp>
      <p:sp>
        <p:nvSpPr>
          <p:cNvPr id="417" name="Google Shape;417;p32"/>
          <p:cNvSpPr txBox="1">
            <a:spLocks noGrp="1"/>
          </p:cNvSpPr>
          <p:nvPr>
            <p:ph type="body" idx="1"/>
          </p:nvPr>
        </p:nvSpPr>
        <p:spPr>
          <a:xfrm>
            <a:off x="1303800" y="1418550"/>
            <a:ext cx="7030500" cy="2541600"/>
          </a:xfrm>
          <a:prstGeom prst="rect">
            <a:avLst/>
          </a:prstGeom>
        </p:spPr>
        <p:txBody>
          <a:bodyPr spcFirstLastPara="1" wrap="square" lIns="91425" tIns="91425" rIns="91425" bIns="91425" anchor="t" anchorCtr="0">
            <a:noAutofit/>
          </a:bodyPr>
          <a:lstStyle/>
          <a:p>
            <a:pPr marL="342900" indent="-342900"/>
            <a:r>
              <a:rPr lang="en-US" sz="1200" dirty="0"/>
              <a:t>Kuhn, Rick, et al. “Rethinking Distributed Ledger Technology.” Computer (00189162), vol. 52, no. 2, Feb. 2019, pp. 68–72. EBSCOhost, doi:10.1109/MC.2019.2898162.</a:t>
            </a:r>
          </a:p>
          <a:p>
            <a:pPr marL="342900" indent="-342900"/>
            <a:r>
              <a:rPr lang="en-US" sz="1200" dirty="0"/>
              <a:t>Kuhn, R. “A Data Structure for Integrity Protection with Erasure Capability.” National Institute of Standards and Technology, May 2018. https://csrc.nist.gov/publications/detail/white-paper/2018/05/31/data-structure-for-integrity-protection-with-erasure-capability/draft.</a:t>
            </a:r>
          </a:p>
          <a:p>
            <a:pPr marL="342900" indent="-342900"/>
            <a:r>
              <a:rPr lang="en-US" sz="1200" dirty="0" err="1"/>
              <a:t>Stavrou</a:t>
            </a:r>
            <a:r>
              <a:rPr lang="en-US" sz="1200" dirty="0"/>
              <a:t>, </a:t>
            </a:r>
            <a:r>
              <a:rPr lang="en-US" sz="1200" dirty="0" err="1"/>
              <a:t>Angelos</a:t>
            </a:r>
            <a:r>
              <a:rPr lang="en-US" sz="1200" dirty="0"/>
              <a:t>, and Jeffrey </a:t>
            </a:r>
            <a:r>
              <a:rPr lang="en-US" sz="1200" dirty="0" err="1"/>
              <a:t>Voas</a:t>
            </a:r>
            <a:r>
              <a:rPr lang="en-US" sz="1200" dirty="0"/>
              <a:t>. “Verified Time.” Computer, no. 3, 2017, p. 78. EBSCOhost, search.ebscohost.com/</a:t>
            </a:r>
            <a:r>
              <a:rPr lang="en-US" sz="1200" dirty="0" err="1"/>
              <a:t>login.aspx?direct</a:t>
            </a:r>
            <a:r>
              <a:rPr lang="en-US" sz="1200" dirty="0"/>
              <a:t>=</a:t>
            </a:r>
            <a:r>
              <a:rPr lang="en-US" sz="1200" dirty="0" err="1"/>
              <a:t>true&amp;db</a:t>
            </a:r>
            <a:r>
              <a:rPr lang="en-US" sz="1200" dirty="0"/>
              <a:t>=</a:t>
            </a:r>
            <a:r>
              <a:rPr lang="en-US" sz="1200" dirty="0" err="1"/>
              <a:t>edsgao&amp;AN</a:t>
            </a:r>
            <a:r>
              <a:rPr lang="en-US" sz="1200" dirty="0"/>
              <a:t>=edsgcl.495522688&amp;site=</a:t>
            </a:r>
            <a:r>
              <a:rPr lang="en-US" sz="1200" dirty="0" err="1"/>
              <a:t>eds-live&amp;scope</a:t>
            </a:r>
            <a:r>
              <a:rPr lang="en-US" sz="1200" dirty="0"/>
              <a:t>=site.</a:t>
            </a:r>
          </a:p>
          <a:p>
            <a:pPr marL="342900" indent="-342900"/>
            <a:r>
              <a:rPr lang="en-US" sz="1200" dirty="0"/>
              <a:t>Time Annual Report on Time Activities. BIPM, Volume 12, 2017, Cedex, France. https://www.bipm.org/utils/en/pdf/time_ann_rep/Time_annual_report_2017.pdf.</a:t>
            </a:r>
          </a:p>
          <a:p>
            <a:pPr marL="342900" indent="-342900"/>
            <a:r>
              <a:rPr lang="en-US" sz="1200" dirty="0"/>
              <a:t>Mills, D. L. “Network Time Protocol (Version 3) Specification, Implementation and Analysis”. University of Delaware, Network Working Group, March 1992, RFC 1305. https://tools.ietf.org/html/rfc1305.</a:t>
            </a:r>
          </a:p>
          <a:p>
            <a:pPr marL="342900" indent="-342900"/>
            <a:r>
              <a:rPr lang="en-US" sz="1200" dirty="0"/>
              <a:t>Lombardi, M. “Computer Time Synchronization.” National Institute of Standards and Technology, Time and Frequency Division. https://tf.nist.gov/service/pdf/computertime.pdf.</a:t>
            </a:r>
          </a:p>
          <a:p>
            <a:pPr marL="342900" indent="-342900"/>
            <a:endParaRPr lang="en-US" sz="1200" dirty="0"/>
          </a:p>
          <a:p>
            <a:pPr marL="342900" indent="-342900"/>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Pictures</a:t>
            </a:r>
            <a:endParaRPr dirty="0"/>
          </a:p>
        </p:txBody>
      </p:sp>
      <p:sp>
        <p:nvSpPr>
          <p:cNvPr id="417" name="Google Shape;417;p32"/>
          <p:cNvSpPr txBox="1">
            <a:spLocks noGrp="1"/>
          </p:cNvSpPr>
          <p:nvPr>
            <p:ph type="body" idx="1"/>
          </p:nvPr>
        </p:nvSpPr>
        <p:spPr>
          <a:xfrm>
            <a:off x="1202947" y="1300949"/>
            <a:ext cx="7030500" cy="3566885"/>
          </a:xfrm>
          <a:prstGeom prst="rect">
            <a:avLst/>
          </a:prstGeom>
        </p:spPr>
        <p:txBody>
          <a:bodyPr spcFirstLastPara="1" wrap="square" lIns="91425" tIns="91425" rIns="91425" bIns="91425" anchor="t" anchorCtr="0">
            <a:noAutofit/>
          </a:bodyPr>
          <a:lstStyle/>
          <a:p>
            <a:pPr marL="342900" lvl="0" indent="-342900">
              <a:lnSpc>
                <a:spcPct val="100000"/>
              </a:lnSpc>
              <a:spcAft>
                <a:spcPts val="600"/>
              </a:spcAft>
              <a:buFont typeface="+mj-lt"/>
              <a:buAutoNum type="arabicPeriod"/>
            </a:pPr>
            <a:r>
              <a:rPr lang="en-US" sz="800" dirty="0"/>
              <a:t>https://www.deviantart.com/purpletinker/art/What-Time-Is-It-Adventure-Time-poster-494404504</a:t>
            </a:r>
          </a:p>
          <a:p>
            <a:pPr marL="342900" lvl="0" indent="-342900">
              <a:lnSpc>
                <a:spcPct val="100000"/>
              </a:lnSpc>
              <a:spcAft>
                <a:spcPts val="600"/>
              </a:spcAft>
              <a:buFont typeface="+mj-lt"/>
              <a:buAutoNum type="arabicPeriod"/>
            </a:pPr>
            <a:r>
              <a:rPr lang="en-US" sz="800" dirty="0"/>
              <a:t>https://en.wikipedia.org/wiki/File:JaketheDog.png</a:t>
            </a:r>
          </a:p>
          <a:p>
            <a:pPr marL="342900" lvl="0" indent="-342900">
              <a:lnSpc>
                <a:spcPct val="100000"/>
              </a:lnSpc>
              <a:spcAft>
                <a:spcPts val="600"/>
              </a:spcAft>
              <a:buFont typeface="+mj-lt"/>
              <a:buAutoNum type="arabicPeriod"/>
            </a:pPr>
            <a:r>
              <a:rPr lang="en-US" sz="800" dirty="0"/>
              <a:t>https://commons.wikimedia.org/wiki/File:Network_Time_Protocol_servers_and_clients.svg</a:t>
            </a:r>
          </a:p>
          <a:p>
            <a:pPr marL="342900" lvl="0" indent="-342900">
              <a:lnSpc>
                <a:spcPct val="100000"/>
              </a:lnSpc>
              <a:spcAft>
                <a:spcPts val="600"/>
              </a:spcAft>
              <a:buFont typeface="+mj-lt"/>
              <a:buAutoNum type="arabicPeriod"/>
            </a:pPr>
            <a:r>
              <a:rPr lang="en-US" sz="800" dirty="0"/>
              <a:t>https://www.rawpixel.com/image/39353/running-late-for-class</a:t>
            </a:r>
          </a:p>
          <a:p>
            <a:pPr marL="342900" lvl="0" indent="-342900">
              <a:lnSpc>
                <a:spcPct val="100000"/>
              </a:lnSpc>
              <a:spcAft>
                <a:spcPts val="600"/>
              </a:spcAft>
              <a:buFont typeface="+mj-lt"/>
              <a:buAutoNum type="arabicPeriod"/>
            </a:pPr>
            <a:r>
              <a:rPr lang="en-US" sz="800" dirty="0"/>
              <a:t>https://www.nist.gov/news-events/news/2013/08/nist-ytterbium-atomic-clocks-set-record-stability</a:t>
            </a:r>
          </a:p>
          <a:p>
            <a:pPr marL="342900" lvl="0" indent="-342900">
              <a:lnSpc>
                <a:spcPct val="100000"/>
              </a:lnSpc>
              <a:spcAft>
                <a:spcPts val="600"/>
              </a:spcAft>
              <a:buFont typeface="+mj-lt"/>
              <a:buAutoNum type="arabicPeriod"/>
            </a:pPr>
            <a:r>
              <a:rPr lang="en-US" sz="800" dirty="0"/>
              <a:t>https://commons.wikimedia.org/wiki/File:Timestamp.png</a:t>
            </a:r>
          </a:p>
          <a:p>
            <a:pPr marL="342900" lvl="0" indent="-342900">
              <a:lnSpc>
                <a:spcPct val="100000"/>
              </a:lnSpc>
              <a:spcAft>
                <a:spcPts val="600"/>
              </a:spcAft>
              <a:buFont typeface="+mj-lt"/>
              <a:buAutoNum type="arabicPeriod"/>
            </a:pPr>
            <a:r>
              <a:rPr lang="en-US" sz="800" dirty="0"/>
              <a:t>https://mode.com/blog/date-trunc-sql-timestamp-function-count-on</a:t>
            </a:r>
          </a:p>
          <a:p>
            <a:pPr marL="342900" lvl="0" indent="-342900">
              <a:lnSpc>
                <a:spcPct val="100000"/>
              </a:lnSpc>
              <a:spcAft>
                <a:spcPts val="600"/>
              </a:spcAft>
              <a:buFont typeface="+mj-lt"/>
              <a:buAutoNum type="arabicPeriod"/>
            </a:pPr>
            <a:r>
              <a:rPr lang="en-US" sz="800" dirty="0"/>
              <a:t>https://all-free-download.com/free-icon/download/tick-ok-sign_4190.html</a:t>
            </a:r>
          </a:p>
          <a:p>
            <a:pPr marL="342900" lvl="0" indent="-342900">
              <a:lnSpc>
                <a:spcPct val="100000"/>
              </a:lnSpc>
              <a:spcAft>
                <a:spcPts val="600"/>
              </a:spcAft>
              <a:buFont typeface="+mj-lt"/>
              <a:buAutoNum type="arabicPeriod"/>
            </a:pPr>
            <a:r>
              <a:rPr lang="en-US" sz="800" dirty="0"/>
              <a:t>https://all-free-download.com/free-icon/download/sign-error_98030.html</a:t>
            </a:r>
          </a:p>
          <a:p>
            <a:pPr marL="342900" lvl="0" indent="-342900">
              <a:lnSpc>
                <a:spcPct val="100000"/>
              </a:lnSpc>
              <a:spcAft>
                <a:spcPts val="600"/>
              </a:spcAft>
              <a:buFont typeface="+mj-lt"/>
              <a:buAutoNum type="arabicPeriod"/>
            </a:pPr>
            <a:r>
              <a:rPr lang="en-US" sz="800" dirty="0"/>
              <a:t>https://chainpoint.org/</a:t>
            </a:r>
          </a:p>
          <a:p>
            <a:pPr marL="342900" lvl="0" indent="-342900">
              <a:lnSpc>
                <a:spcPct val="100000"/>
              </a:lnSpc>
              <a:spcAft>
                <a:spcPts val="600"/>
              </a:spcAft>
              <a:buFont typeface="+mj-lt"/>
              <a:buAutoNum type="arabicPeriod"/>
            </a:pPr>
            <a:r>
              <a:rPr lang="en-US" sz="800" dirty="0"/>
              <a:t>https://www.kisspng.com/png-plus-and-minus-signs-computer-icons-clip-art-plus-566321/</a:t>
            </a:r>
          </a:p>
          <a:p>
            <a:pPr marL="342900" lvl="0" indent="-342900">
              <a:lnSpc>
                <a:spcPct val="100000"/>
              </a:lnSpc>
              <a:spcAft>
                <a:spcPts val="600"/>
              </a:spcAft>
              <a:buFont typeface="+mj-lt"/>
              <a:buAutoNum type="arabicPeriod"/>
            </a:pPr>
            <a:r>
              <a:rPr lang="en-US" sz="800" dirty="0"/>
              <a:t>https://csrc.nist.gov/projects/interoperable-randomness-beacons</a:t>
            </a:r>
          </a:p>
          <a:p>
            <a:pPr marL="342900" lvl="0" indent="-342900">
              <a:lnSpc>
                <a:spcPct val="100000"/>
              </a:lnSpc>
              <a:spcAft>
                <a:spcPts val="600"/>
              </a:spcAft>
              <a:buFont typeface="+mj-lt"/>
              <a:buAutoNum type="arabicPeriod"/>
            </a:pPr>
            <a:r>
              <a:rPr lang="en-US" sz="800" dirty="0"/>
              <a:t>https://www.shutterstock.com/image-vector/blockchain-logo-template-technology-vector-design-1125067880</a:t>
            </a:r>
          </a:p>
          <a:p>
            <a:pPr marL="342900" lvl="0" indent="-342900">
              <a:lnSpc>
                <a:spcPct val="100000"/>
              </a:lnSpc>
              <a:spcAft>
                <a:spcPts val="600"/>
              </a:spcAft>
              <a:buFont typeface="+mj-lt"/>
              <a:buAutoNum type="arabicPeriod"/>
            </a:pPr>
            <a:r>
              <a:rPr lang="en-US" sz="800" dirty="0"/>
              <a:t>https://www.bipm.org/en/about-us/</a:t>
            </a:r>
          </a:p>
          <a:p>
            <a:pPr marL="342900" lvl="0" indent="-342900">
              <a:lnSpc>
                <a:spcPct val="100000"/>
              </a:lnSpc>
              <a:spcAft>
                <a:spcPts val="600"/>
              </a:spcAft>
              <a:buFont typeface="+mj-lt"/>
              <a:buAutoNum type="arabicPeriod"/>
            </a:pPr>
            <a:r>
              <a:rPr lang="en-US" sz="800" dirty="0"/>
              <a:t>https://twitter.com/USNHistory/status/1046739005512052737</a:t>
            </a:r>
          </a:p>
          <a:p>
            <a:pPr marL="342900" lvl="0" indent="-342900">
              <a:lnSpc>
                <a:spcPct val="100000"/>
              </a:lnSpc>
              <a:spcAft>
                <a:spcPts val="600"/>
              </a:spcAft>
              <a:buFont typeface="+mj-lt"/>
              <a:buAutoNum type="arabicPeriod"/>
            </a:pPr>
            <a:r>
              <a:rPr lang="en-US" sz="800" dirty="0"/>
              <a:t>http://wikimapia.org/27368/Sussex-Laboratories-National-Research-Council-of-Canada#/photo/449697</a:t>
            </a:r>
          </a:p>
          <a:p>
            <a:pPr marL="342900" lvl="0" indent="-342900">
              <a:lnSpc>
                <a:spcPct val="100000"/>
              </a:lnSpc>
              <a:spcAft>
                <a:spcPts val="600"/>
              </a:spcAft>
              <a:buFont typeface="+mj-lt"/>
              <a:buAutoNum type="arabicPeriod"/>
            </a:pPr>
            <a:r>
              <a:rPr lang="en-US" sz="800" dirty="0"/>
              <a:t>https://tf.nist.gov/tf-cgi/servers.cgi</a:t>
            </a:r>
          </a:p>
          <a:p>
            <a:pPr marL="342900" lvl="0" indent="-342900">
              <a:lnSpc>
                <a:spcPct val="100000"/>
              </a:lnSpc>
              <a:spcAft>
                <a:spcPts val="600"/>
              </a:spcAft>
              <a:buFont typeface="+mj-lt"/>
              <a:buAutoNum type="arabicPeriod"/>
            </a:pPr>
            <a:endParaRPr sz="800" dirty="0"/>
          </a:p>
        </p:txBody>
      </p:sp>
    </p:spTree>
    <p:extLst>
      <p:ext uri="{BB962C8B-B14F-4D97-AF65-F5344CB8AC3E}">
        <p14:creationId xmlns:p14="http://schemas.microsoft.com/office/powerpoint/2010/main" val="126615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4"/>
          <p:cNvPicPr preferRelativeResize="0"/>
          <p:nvPr/>
        </p:nvPicPr>
        <p:blipFill>
          <a:blip r:embed="rId3">
            <a:alphaModFix/>
          </a:blip>
          <a:stretch>
            <a:fillRect/>
          </a:stretch>
        </p:blipFill>
        <p:spPr>
          <a:xfrm>
            <a:off x="2812375" y="0"/>
            <a:ext cx="3519253" cy="5143495"/>
          </a:xfrm>
          <a:prstGeom prst="rect">
            <a:avLst/>
          </a:prstGeom>
          <a:noFill/>
          <a:ln>
            <a:noFill/>
          </a:ln>
        </p:spPr>
      </p:pic>
      <p:pic>
        <p:nvPicPr>
          <p:cNvPr id="286" name="Google Shape;286;p14"/>
          <p:cNvPicPr preferRelativeResize="0"/>
          <p:nvPr/>
        </p:nvPicPr>
        <p:blipFill>
          <a:blip r:embed="rId4">
            <a:alphaModFix/>
          </a:blip>
          <a:stretch>
            <a:fillRect/>
          </a:stretch>
        </p:blipFill>
        <p:spPr>
          <a:xfrm rot="3846472">
            <a:off x="-951300" y="153825"/>
            <a:ext cx="2095500" cy="2800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3000"/>
                                        <p:tgtEl>
                                          <p:spTgt spid="2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3" name="Google Shape;293;p15"/>
          <p:cNvPicPr preferRelativeResize="0"/>
          <p:nvPr/>
        </p:nvPicPr>
        <p:blipFill>
          <a:blip r:embed="rId3">
            <a:alphaModFix/>
          </a:blip>
          <a:stretch>
            <a:fillRect/>
          </a:stretch>
        </p:blipFill>
        <p:spPr>
          <a:xfrm>
            <a:off x="717128" y="0"/>
            <a:ext cx="7709744"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Time Protocol (NTP)</a:t>
            </a:r>
            <a:endParaRPr/>
          </a:p>
        </p:txBody>
      </p:sp>
      <p:pic>
        <p:nvPicPr>
          <p:cNvPr id="299" name="Google Shape;299;p16"/>
          <p:cNvPicPr preferRelativeResize="0"/>
          <p:nvPr/>
        </p:nvPicPr>
        <p:blipFill>
          <a:blip r:embed="rId3">
            <a:alphaModFix/>
          </a:blip>
          <a:stretch>
            <a:fillRect/>
          </a:stretch>
        </p:blipFill>
        <p:spPr>
          <a:xfrm>
            <a:off x="2576300" y="1321425"/>
            <a:ext cx="3991400" cy="356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Atomic Clocks</a:t>
            </a:r>
            <a:endParaRPr/>
          </a:p>
        </p:txBody>
      </p:sp>
      <p:pic>
        <p:nvPicPr>
          <p:cNvPr id="305" name="Google Shape;305;p17"/>
          <p:cNvPicPr preferRelativeResize="0"/>
          <p:nvPr/>
        </p:nvPicPr>
        <p:blipFill>
          <a:blip r:embed="rId3">
            <a:alphaModFix/>
          </a:blip>
          <a:stretch>
            <a:fillRect/>
          </a:stretch>
        </p:blipFill>
        <p:spPr>
          <a:xfrm>
            <a:off x="1827888" y="1272525"/>
            <a:ext cx="5488236" cy="36445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Timestamping</a:t>
            </a:r>
            <a:endParaRPr/>
          </a:p>
        </p:txBody>
      </p:sp>
      <p:pic>
        <p:nvPicPr>
          <p:cNvPr id="311" name="Google Shape;311;p18"/>
          <p:cNvPicPr preferRelativeResize="0"/>
          <p:nvPr/>
        </p:nvPicPr>
        <p:blipFill>
          <a:blip r:embed="rId3">
            <a:alphaModFix/>
          </a:blip>
          <a:stretch>
            <a:fillRect/>
          </a:stretch>
        </p:blipFill>
        <p:spPr>
          <a:xfrm>
            <a:off x="4859963" y="1237600"/>
            <a:ext cx="3474325" cy="3474325"/>
          </a:xfrm>
          <a:prstGeom prst="rect">
            <a:avLst/>
          </a:prstGeom>
          <a:noFill/>
          <a:ln>
            <a:noFill/>
          </a:ln>
        </p:spPr>
      </p:pic>
      <p:pic>
        <p:nvPicPr>
          <p:cNvPr id="312" name="Google Shape;312;p18"/>
          <p:cNvPicPr preferRelativeResize="0"/>
          <p:nvPr/>
        </p:nvPicPr>
        <p:blipFill>
          <a:blip r:embed="rId4">
            <a:alphaModFix/>
          </a:blip>
          <a:stretch>
            <a:fillRect/>
          </a:stretch>
        </p:blipFill>
        <p:spPr>
          <a:xfrm>
            <a:off x="280275" y="1927150"/>
            <a:ext cx="4220963" cy="23215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Preservation</a:t>
            </a:r>
            <a:endParaRPr/>
          </a:p>
        </p:txBody>
      </p:sp>
      <p:graphicFrame>
        <p:nvGraphicFramePr>
          <p:cNvPr id="318" name="Google Shape;318;p19"/>
          <p:cNvGraphicFramePr/>
          <p:nvPr/>
        </p:nvGraphicFramePr>
        <p:xfrm>
          <a:off x="1153850" y="1842375"/>
          <a:ext cx="6165625" cy="2354725"/>
        </p:xfrm>
        <a:graphic>
          <a:graphicData uri="http://schemas.openxmlformats.org/drawingml/2006/table">
            <a:tbl>
              <a:tblPr>
                <a:noFill/>
                <a:tableStyleId>{FF92AA4B-B3C2-4692-B6C5-0F8D2B408185}</a:tableStyleId>
              </a:tblPr>
              <a:tblGrid>
                <a:gridCol w="3051225">
                  <a:extLst>
                    <a:ext uri="{9D8B030D-6E8A-4147-A177-3AD203B41FA5}">
                      <a16:colId xmlns:a16="http://schemas.microsoft.com/office/drawing/2014/main" val="20000"/>
                    </a:ext>
                  </a:extLst>
                </a:gridCol>
                <a:gridCol w="1557200">
                  <a:extLst>
                    <a:ext uri="{9D8B030D-6E8A-4147-A177-3AD203B41FA5}">
                      <a16:colId xmlns:a16="http://schemas.microsoft.com/office/drawing/2014/main" val="20001"/>
                    </a:ext>
                  </a:extLst>
                </a:gridCol>
                <a:gridCol w="1557200">
                  <a:extLst>
                    <a:ext uri="{9D8B030D-6E8A-4147-A177-3AD203B41FA5}">
                      <a16:colId xmlns:a16="http://schemas.microsoft.com/office/drawing/2014/main" val="20002"/>
                    </a:ext>
                  </a:extLst>
                </a:gridCol>
              </a:tblGrid>
              <a:tr h="592975">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ctr" rtl="0">
                        <a:spcBef>
                          <a:spcPts val="0"/>
                        </a:spcBef>
                        <a:spcAft>
                          <a:spcPts val="0"/>
                        </a:spcAft>
                        <a:buNone/>
                      </a:pPr>
                      <a:r>
                        <a:rPr lang="en" sz="1800"/>
                        <a:t>Event 1</a:t>
                      </a:r>
                      <a:endParaRPr sz="1800"/>
                    </a:p>
                  </a:txBody>
                  <a:tcPr marL="91425" marR="91425" marT="91425" marB="91425"/>
                </a:tc>
                <a:tc>
                  <a:txBody>
                    <a:bodyPr/>
                    <a:lstStyle/>
                    <a:p>
                      <a:pPr marL="0" lvl="0" indent="0" algn="ctr" rtl="0">
                        <a:spcBef>
                          <a:spcPts val="0"/>
                        </a:spcBef>
                        <a:spcAft>
                          <a:spcPts val="0"/>
                        </a:spcAft>
                        <a:buNone/>
                      </a:pPr>
                      <a:r>
                        <a:rPr lang="en" sz="1800"/>
                        <a:t>Event 2</a:t>
                      </a:r>
                      <a:endParaRPr sz="1800"/>
                    </a:p>
                  </a:txBody>
                  <a:tcPr marL="91425" marR="91425" marT="91425" marB="91425"/>
                </a:tc>
                <a:extLst>
                  <a:ext uri="{0D108BD9-81ED-4DB2-BD59-A6C34878D82A}">
                    <a16:rowId xmlns:a16="http://schemas.microsoft.com/office/drawing/2014/main" val="10000"/>
                  </a:ext>
                </a:extLst>
              </a:tr>
              <a:tr h="587250">
                <a:tc>
                  <a:txBody>
                    <a:bodyPr/>
                    <a:lstStyle/>
                    <a:p>
                      <a:pPr marL="0" lvl="0" indent="0" algn="l" rtl="0">
                        <a:spcBef>
                          <a:spcPts val="0"/>
                        </a:spcBef>
                        <a:spcAft>
                          <a:spcPts val="0"/>
                        </a:spcAft>
                        <a:buNone/>
                      </a:pPr>
                      <a:r>
                        <a:rPr lang="en" sz="1800"/>
                        <a:t>Real timestamp</a:t>
                      </a:r>
                      <a:endParaRPr sz="1800"/>
                    </a:p>
                  </a:txBody>
                  <a:tcPr marL="91425" marR="91425" marT="91425" marB="91425"/>
                </a:tc>
                <a:tc>
                  <a:txBody>
                    <a:bodyPr/>
                    <a:lstStyle/>
                    <a:p>
                      <a:pPr marL="0" lvl="0" indent="0" algn="ctr" rtl="0">
                        <a:spcBef>
                          <a:spcPts val="0"/>
                        </a:spcBef>
                        <a:spcAft>
                          <a:spcPts val="0"/>
                        </a:spcAft>
                        <a:buNone/>
                      </a:pPr>
                      <a:r>
                        <a:rPr lang="en" sz="1800"/>
                        <a:t>100</a:t>
                      </a:r>
                      <a:endParaRPr sz="1800"/>
                    </a:p>
                  </a:txBody>
                  <a:tcPr marL="91425" marR="91425" marT="91425" marB="91425"/>
                </a:tc>
                <a:tc>
                  <a:txBody>
                    <a:bodyPr/>
                    <a:lstStyle/>
                    <a:p>
                      <a:pPr marL="0" lvl="0" indent="0" algn="ctr" rtl="0">
                        <a:spcBef>
                          <a:spcPts val="0"/>
                        </a:spcBef>
                        <a:spcAft>
                          <a:spcPts val="0"/>
                        </a:spcAft>
                        <a:buNone/>
                      </a:pPr>
                      <a:r>
                        <a:rPr lang="en" sz="1800"/>
                        <a:t>101</a:t>
                      </a:r>
                      <a:endParaRPr sz="1800"/>
                    </a:p>
                  </a:txBody>
                  <a:tcPr marL="91425" marR="91425" marT="91425" marB="91425"/>
                </a:tc>
                <a:extLst>
                  <a:ext uri="{0D108BD9-81ED-4DB2-BD59-A6C34878D82A}">
                    <a16:rowId xmlns:a16="http://schemas.microsoft.com/office/drawing/2014/main" val="10001"/>
                  </a:ext>
                </a:extLst>
              </a:tr>
              <a:tr h="587250">
                <a:tc>
                  <a:txBody>
                    <a:bodyPr/>
                    <a:lstStyle/>
                    <a:p>
                      <a:pPr marL="0" lvl="0" indent="0" algn="l" rtl="0">
                        <a:spcBef>
                          <a:spcPts val="0"/>
                        </a:spcBef>
                        <a:spcAft>
                          <a:spcPts val="0"/>
                        </a:spcAft>
                        <a:buNone/>
                      </a:pPr>
                      <a:r>
                        <a:rPr lang="en" sz="1800"/>
                        <a:t>Acceptable timestamp</a:t>
                      </a:r>
                      <a:endParaRPr sz="1800"/>
                    </a:p>
                  </a:txBody>
                  <a:tcPr marL="91425" marR="91425" marT="91425" marB="91425"/>
                </a:tc>
                <a:tc>
                  <a:txBody>
                    <a:bodyPr/>
                    <a:lstStyle/>
                    <a:p>
                      <a:pPr marL="0" lvl="0" indent="0" algn="ctr" rtl="0">
                        <a:spcBef>
                          <a:spcPts val="0"/>
                        </a:spcBef>
                        <a:spcAft>
                          <a:spcPts val="0"/>
                        </a:spcAft>
                        <a:buNone/>
                      </a:pPr>
                      <a:r>
                        <a:rPr lang="en" sz="1800"/>
                        <a:t>100</a:t>
                      </a:r>
                      <a:endParaRPr sz="1800"/>
                    </a:p>
                  </a:txBody>
                  <a:tcPr marL="91425" marR="91425" marT="91425" marB="91425"/>
                </a:tc>
                <a:tc>
                  <a:txBody>
                    <a:bodyPr/>
                    <a:lstStyle/>
                    <a:p>
                      <a:pPr marL="0" lvl="0" indent="0" algn="ctr" rtl="0">
                        <a:spcBef>
                          <a:spcPts val="0"/>
                        </a:spcBef>
                        <a:spcAft>
                          <a:spcPts val="0"/>
                        </a:spcAft>
                        <a:buNone/>
                      </a:pPr>
                      <a:r>
                        <a:rPr lang="en" sz="1800"/>
                        <a:t>100</a:t>
                      </a:r>
                      <a:endParaRPr sz="1800"/>
                    </a:p>
                  </a:txBody>
                  <a:tcPr marL="91425" marR="91425" marT="91425" marB="91425"/>
                </a:tc>
                <a:extLst>
                  <a:ext uri="{0D108BD9-81ED-4DB2-BD59-A6C34878D82A}">
                    <a16:rowId xmlns:a16="http://schemas.microsoft.com/office/drawing/2014/main" val="10002"/>
                  </a:ext>
                </a:extLst>
              </a:tr>
              <a:tr h="587250">
                <a:tc>
                  <a:txBody>
                    <a:bodyPr/>
                    <a:lstStyle/>
                    <a:p>
                      <a:pPr marL="0" lvl="0" indent="0" algn="l" rtl="0">
                        <a:spcBef>
                          <a:spcPts val="0"/>
                        </a:spcBef>
                        <a:spcAft>
                          <a:spcPts val="0"/>
                        </a:spcAft>
                        <a:buNone/>
                      </a:pPr>
                      <a:r>
                        <a:rPr lang="en" sz="1800"/>
                        <a:t>Wrong timestamp</a:t>
                      </a:r>
                      <a:endParaRPr sz="1800"/>
                    </a:p>
                  </a:txBody>
                  <a:tcPr marL="91425" marR="91425" marT="91425" marB="91425"/>
                </a:tc>
                <a:tc>
                  <a:txBody>
                    <a:bodyPr/>
                    <a:lstStyle/>
                    <a:p>
                      <a:pPr marL="0" lvl="0" indent="0" algn="ctr" rtl="0">
                        <a:spcBef>
                          <a:spcPts val="0"/>
                        </a:spcBef>
                        <a:spcAft>
                          <a:spcPts val="0"/>
                        </a:spcAft>
                        <a:buNone/>
                      </a:pPr>
                      <a:r>
                        <a:rPr lang="en" sz="1800"/>
                        <a:t>101</a:t>
                      </a:r>
                      <a:endParaRPr sz="1800"/>
                    </a:p>
                  </a:txBody>
                  <a:tcPr marL="91425" marR="91425" marT="91425" marB="91425"/>
                </a:tc>
                <a:tc>
                  <a:txBody>
                    <a:bodyPr/>
                    <a:lstStyle/>
                    <a:p>
                      <a:pPr marL="0" lvl="0" indent="0" algn="ctr" rtl="0">
                        <a:spcBef>
                          <a:spcPts val="0"/>
                        </a:spcBef>
                        <a:spcAft>
                          <a:spcPts val="0"/>
                        </a:spcAft>
                        <a:buNone/>
                      </a:pPr>
                      <a:r>
                        <a:rPr lang="en" sz="1800"/>
                        <a:t>100</a:t>
                      </a:r>
                      <a:endParaRPr sz="1800"/>
                    </a:p>
                  </a:txBody>
                  <a:tcPr marL="91425" marR="91425" marT="91425" marB="91425"/>
                </a:tc>
                <a:extLst>
                  <a:ext uri="{0D108BD9-81ED-4DB2-BD59-A6C34878D82A}">
                    <a16:rowId xmlns:a16="http://schemas.microsoft.com/office/drawing/2014/main" val="10003"/>
                  </a:ext>
                </a:extLst>
              </a:tr>
            </a:tbl>
          </a:graphicData>
        </a:graphic>
      </p:graphicFrame>
      <p:pic>
        <p:nvPicPr>
          <p:cNvPr id="319" name="Google Shape;319;p19"/>
          <p:cNvPicPr preferRelativeResize="0"/>
          <p:nvPr/>
        </p:nvPicPr>
        <p:blipFill>
          <a:blip r:embed="rId3">
            <a:alphaModFix/>
          </a:blip>
          <a:stretch>
            <a:fillRect/>
          </a:stretch>
        </p:blipFill>
        <p:spPr>
          <a:xfrm>
            <a:off x="7579299" y="3127625"/>
            <a:ext cx="377200" cy="377225"/>
          </a:xfrm>
          <a:prstGeom prst="rect">
            <a:avLst/>
          </a:prstGeom>
          <a:noFill/>
          <a:ln>
            <a:noFill/>
          </a:ln>
        </p:spPr>
      </p:pic>
      <p:pic>
        <p:nvPicPr>
          <p:cNvPr id="320" name="Google Shape;320;p19"/>
          <p:cNvPicPr preferRelativeResize="0"/>
          <p:nvPr/>
        </p:nvPicPr>
        <p:blipFill>
          <a:blip r:embed="rId4">
            <a:alphaModFix/>
          </a:blip>
          <a:stretch>
            <a:fillRect/>
          </a:stretch>
        </p:blipFill>
        <p:spPr>
          <a:xfrm>
            <a:off x="7612950" y="3714875"/>
            <a:ext cx="377200" cy="37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Timestamping Authority (TsA)</a:t>
            </a:r>
            <a:endParaRPr/>
          </a:p>
        </p:txBody>
      </p:sp>
      <p:pic>
        <p:nvPicPr>
          <p:cNvPr id="326" name="Google Shape;326;p20"/>
          <p:cNvPicPr preferRelativeResize="0"/>
          <p:nvPr/>
        </p:nvPicPr>
        <p:blipFill>
          <a:blip r:embed="rId3">
            <a:alphaModFix/>
          </a:blip>
          <a:stretch>
            <a:fillRect/>
          </a:stretch>
        </p:blipFill>
        <p:spPr>
          <a:xfrm>
            <a:off x="704850" y="1886825"/>
            <a:ext cx="7734300" cy="17240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764</Words>
  <Application>Microsoft Office PowerPoint</Application>
  <PresentationFormat>On-screen Show (16:9)</PresentationFormat>
  <Paragraphs>83</Paragraphs>
  <Slides>23</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Maven Pro</vt:lpstr>
      <vt:lpstr>Nunito</vt:lpstr>
      <vt:lpstr>Cambria Math</vt:lpstr>
      <vt:lpstr>Momentum</vt:lpstr>
      <vt:lpstr>Verified Timestamping</vt:lpstr>
      <vt:lpstr>Disclaimer</vt:lpstr>
      <vt:lpstr>PowerPoint Presentation</vt:lpstr>
      <vt:lpstr>PowerPoint Presentation</vt:lpstr>
      <vt:lpstr>Network Time Protocol (NTP)</vt:lpstr>
      <vt:lpstr>Atomic Clocks</vt:lpstr>
      <vt:lpstr>Timestamping</vt:lpstr>
      <vt:lpstr>Order Preservation</vt:lpstr>
      <vt:lpstr>Timestamping Authority (TsA)</vt:lpstr>
      <vt:lpstr>Single TsA?</vt:lpstr>
      <vt:lpstr>Chainpoint</vt:lpstr>
      <vt:lpstr>Atomic Clock Aggregation</vt:lpstr>
      <vt:lpstr>Client-server Timings</vt:lpstr>
      <vt:lpstr>PowerPoint Presentation</vt:lpstr>
      <vt:lpstr>Clocks Used</vt:lpstr>
      <vt:lpstr>Implementation Description</vt:lpstr>
      <vt:lpstr>PowerPoint Presentation</vt:lpstr>
      <vt:lpstr>Application to Blockchain (Before)</vt:lpstr>
      <vt:lpstr>Application to Blockchain (After)</vt:lpstr>
      <vt:lpstr>Acknowledgements</vt:lpstr>
      <vt:lpstr>Thank you!</vt:lpstr>
      <vt:lpstr>Bibliography</vt:lpstr>
      <vt:lpstr>Pictures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Verified Timestamping</dc:title>
  <dc:creator>Saidkhodjaev, Temur (Assoc)</dc:creator>
  <cp:lastModifiedBy>Temur Saidkhodjaev</cp:lastModifiedBy>
  <cp:revision>13</cp:revision>
  <dcterms:modified xsi:type="dcterms:W3CDTF">2019-08-06T17:10:35Z</dcterms:modified>
</cp:coreProperties>
</file>